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1"/>
    <p:sldMasterId id="2147483661" r:id="rId2"/>
    <p:sldMasterId id="2147483674" r:id="rId3"/>
  </p:sldMasterIdLst>
  <p:notesMasterIdLst>
    <p:notesMasterId r:id="rId20"/>
  </p:notesMasterIdLst>
  <p:sldIdLst>
    <p:sldId id="312" r:id="rId4"/>
    <p:sldId id="257" r:id="rId5"/>
    <p:sldId id="290" r:id="rId6"/>
    <p:sldId id="258" r:id="rId7"/>
    <p:sldId id="264" r:id="rId8"/>
    <p:sldId id="259" r:id="rId9"/>
    <p:sldId id="260" r:id="rId10"/>
    <p:sldId id="311" r:id="rId11"/>
    <p:sldId id="305" r:id="rId12"/>
    <p:sldId id="303" r:id="rId13"/>
    <p:sldId id="291" r:id="rId14"/>
    <p:sldId id="313" r:id="rId15"/>
    <p:sldId id="314" r:id="rId16"/>
    <p:sldId id="315" r:id="rId17"/>
    <p:sldId id="282" r:id="rId18"/>
    <p:sldId id="265" r:id="rId19"/>
  </p:sldIdLst>
  <p:sldSz cx="18288000" cy="10288588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Calibri Light" panose="020F0302020204030204" pitchFamily="34" charset="0"/>
      <p:regular r:id="rId25"/>
      <p:italic r:id="rId26"/>
    </p:embeddedFont>
    <p:embeddedFont>
      <p:font typeface="Consolas" panose="020B0609020204030204" pitchFamily="49" charset="0"/>
      <p:regular r:id="rId27"/>
      <p:bold r:id="rId28"/>
      <p:italic r:id="rId29"/>
      <p:boldItalic r:id="rId30"/>
    </p:embeddedFont>
    <p:embeddedFont>
      <p:font typeface="Roboto" panose="02000000000000000000" pitchFamily="2" charset="0"/>
      <p:regular r:id="rId31"/>
      <p:bold r:id="rId32"/>
      <p:italic r:id="rId33"/>
      <p:boldItalic r:id="rId3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ikitha Nair" initials="NN" lastIdx="3" clrIdx="0">
    <p:extLst>
      <p:ext uri="{19B8F6BF-5375-455C-9EA6-DF929625EA0E}">
        <p15:presenceInfo xmlns:p15="http://schemas.microsoft.com/office/powerpoint/2012/main" userId="a223d0b169bb912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F0"/>
    <a:srgbClr val="205E82"/>
    <a:srgbClr val="1155CC"/>
    <a:srgbClr val="404040"/>
    <a:srgbClr val="095A82"/>
    <a:srgbClr val="2EA8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721" autoAdjust="0"/>
    <p:restoredTop sz="94061" autoAdjust="0"/>
  </p:normalViewPr>
  <p:slideViewPr>
    <p:cSldViewPr snapToGrid="0">
      <p:cViewPr varScale="1">
        <p:scale>
          <a:sx n="66" d="100"/>
          <a:sy n="66" d="100"/>
        </p:scale>
        <p:origin x="108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6.fntdata"/><Relationship Id="rId39" Type="http://schemas.openxmlformats.org/officeDocument/2006/relationships/tableStyles" Target="tableStyles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font" Target="fonts/font11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commentAuthors" Target="commentAuthors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7FCEED-329E-EA45-A8EF-11A062D051C0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EA31EB-2F78-2546-A582-51B6B82A8B3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685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1371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2057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27432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34290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4114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4800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5486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3642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9429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5474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8773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3804"/>
            <a:ext cx="13716000" cy="3581953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91"/>
            <a:ext cx="13716000" cy="2484026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pic>
        <p:nvPicPr>
          <p:cNvPr id="9" name="Picture 8" descr="A blue and white background with dots and lines&#10;&#10;Description automatically generated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246" y="1"/>
            <a:ext cx="18298873" cy="102888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1481367"/>
            <a:ext cx="9258300" cy="7311566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772"/>
            <a:ext cx="3943350" cy="8719103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772"/>
            <a:ext cx="11601450" cy="871910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hank You Slide2" preserve="1">
  <p:cSld name="Thank You Slide2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Topics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Google Shape;27;p45"/>
          <p:cNvPicPr preferRelativeResize="0"/>
          <p:nvPr userDrawn="1"/>
        </p:nvPicPr>
        <p:blipFill rotWithShape="1">
          <a:blip r:embed="rId2"/>
          <a:srcRect/>
          <a:stretch>
            <a:fillRect/>
          </a:stretch>
        </p:blipFill>
        <p:spPr>
          <a:xfrm>
            <a:off x="13389625" y="1924559"/>
            <a:ext cx="4032449" cy="55485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Learning Objective(s)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9071" y="2678914"/>
            <a:ext cx="6381710" cy="423276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547773"/>
            <a:ext cx="15773400" cy="198865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2522134"/>
            <a:ext cx="7736681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3758193"/>
            <a:ext cx="7736681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134"/>
            <a:ext cx="7774782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8193"/>
            <a:ext cx="7774782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481367"/>
            <a:ext cx="9258300" cy="7311566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7218" y="352679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18" y="1720569"/>
            <a:ext cx="17073563" cy="773775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0"/>
            <a:r>
              <a:rPr lang="en-GB" dirty="0"/>
              <a:t>AAA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  <a:p>
            <a:pPr lvl="4"/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angle 19"/>
          <p:cNvSpPr/>
          <p:nvPr userDrawn="1"/>
        </p:nvSpPr>
        <p:spPr>
          <a:xfrm>
            <a:off x="335755" y="352970"/>
            <a:ext cx="271463" cy="1080000"/>
          </a:xfrm>
          <a:prstGeom prst="rect">
            <a:avLst/>
          </a:prstGeom>
          <a:gradFill flip="none" rotWithShape="1">
            <a:gsLst>
              <a:gs pos="51000">
                <a:srgbClr val="1155CC"/>
              </a:gs>
              <a:gs pos="90000">
                <a:srgbClr val="2EA87D"/>
              </a:gs>
              <a:gs pos="100000">
                <a:srgbClr val="2EA87D"/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 userDrawn="1"/>
        </p:nvSpPr>
        <p:spPr>
          <a:xfrm>
            <a:off x="-1" y="9781100"/>
            <a:ext cx="18288000" cy="504000"/>
          </a:xfrm>
          <a:prstGeom prst="rect">
            <a:avLst/>
          </a:prstGeom>
          <a:solidFill>
            <a:schemeClr val="bg1">
              <a:lumMod val="85000"/>
              <a:alpha val="29353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4" name="Picture 23" descr="A blue and black logo&#10;&#10;Description automatically generated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>
        <p:tmplLst>
          <p:tmpl lvl="1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  <p:txStyles>
    <p:titleStyle>
      <a:lvl1pPr marL="0" algn="l" defTabSz="13716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rgbClr val="1155CC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539750" indent="-360045" algn="l" defTabSz="1371600" rtl="0" eaLnBrk="1" latinLnBrk="0" hangingPunct="1">
        <a:lnSpc>
          <a:spcPct val="100000"/>
        </a:lnSpc>
        <a:spcBef>
          <a:spcPts val="1200"/>
        </a:spcBef>
        <a:spcAft>
          <a:spcPts val="1200"/>
        </a:spcAft>
        <a:buClr>
          <a:srgbClr val="095A82"/>
        </a:buClr>
        <a:buSzPct val="100000"/>
        <a:buFontTx/>
        <a:buBlip>
          <a:blip r:embed="rId15"/>
        </a:buBlip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921543" y="4167442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pic>
        <p:nvPicPr>
          <p:cNvPr id="12" name="Picture 11" descr="A blue and black logo&#10;&#10;Description automatically generated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  <p:sp>
        <p:nvSpPr>
          <p:cNvPr id="13" name="TextBox 12"/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artoon blue cartoon characters next to a computer server&#10;&#10;Description automatically generated with medium confidence">
            <a:extLst>
              <a:ext uri="{FF2B5EF4-FFF2-40B4-BE49-F238E27FC236}">
                <a16:creationId xmlns:a16="http://schemas.microsoft.com/office/drawing/2014/main" id="{845529E2-7F1C-8B7D-EFD1-698725115D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924" y="1889436"/>
            <a:ext cx="2923390" cy="285540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C61C87E-BDE4-9886-722F-264F109017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09066" y="5640928"/>
            <a:ext cx="10744199" cy="2271712"/>
          </a:xfrm>
          <a:noFill/>
        </p:spPr>
        <p:txBody>
          <a:bodyPr anchor="ctr">
            <a:norm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Programming with Golang</a:t>
            </a:r>
          </a:p>
        </p:txBody>
      </p:sp>
    </p:spTree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Maps: Simple Method Demonstration</a:t>
            </a:r>
          </a:p>
        </p:txBody>
      </p:sp>
      <p:sp>
        <p:nvSpPr>
          <p:cNvPr id="3" name="Rectangle: Rounded Corners 2"/>
          <p:cNvSpPr/>
          <p:nvPr/>
        </p:nvSpPr>
        <p:spPr bwMode="auto">
          <a:xfrm>
            <a:off x="435427" y="2464498"/>
            <a:ext cx="11625944" cy="724555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package main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import "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"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func main()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var map_1 map[int]int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	if map_1 == nil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		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fmt.Println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("True")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	} else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		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fmt.Println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("False")}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map_2 := map[int]string{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	90: "Dog", 91: "Cat", 92: "Cow", 93: "Bird", 94:"Rabbit",}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	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fmt.Println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("Map-2: ", map_2)}</a:t>
            </a:r>
          </a:p>
        </p:txBody>
      </p:sp>
      <p:sp>
        <p:nvSpPr>
          <p:cNvPr id="5" name="Rectangle: Rounded Corners 4"/>
          <p:cNvSpPr/>
          <p:nvPr/>
        </p:nvSpPr>
        <p:spPr bwMode="auto">
          <a:xfrm>
            <a:off x="12409713" y="3485883"/>
            <a:ext cx="4876801" cy="2682688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True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Map-2:  map[90:Dog 91:Cat 92:Cow 93:Bird 94:Rabbit]</a:t>
            </a:r>
          </a:p>
        </p:txBody>
      </p:sp>
      <p:sp>
        <p:nvSpPr>
          <p:cNvPr id="6" name="Rectangle: Rounded Corners 5"/>
          <p:cNvSpPr/>
          <p:nvPr/>
        </p:nvSpPr>
        <p:spPr bwMode="auto">
          <a:xfrm>
            <a:off x="8152763" y="2464498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Syntax</a:t>
            </a:r>
          </a:p>
        </p:txBody>
      </p:sp>
      <p:sp>
        <p:nvSpPr>
          <p:cNvPr id="7" name="Rectangle: Rounded Corners 6"/>
          <p:cNvSpPr/>
          <p:nvPr/>
        </p:nvSpPr>
        <p:spPr bwMode="auto">
          <a:xfrm>
            <a:off x="12930957" y="3034667"/>
            <a:ext cx="3044369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Output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34B3B29-EBB3-722D-2F5A-02DEF64C099E}"/>
              </a:ext>
            </a:extLst>
          </p:cNvPr>
          <p:cNvSpPr/>
          <p:nvPr/>
        </p:nvSpPr>
        <p:spPr bwMode="auto">
          <a:xfrm>
            <a:off x="2119086" y="1619514"/>
            <a:ext cx="14632780" cy="65814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example illustrates creating a map using simple method.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95801915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7" grpId="0" animBg="1"/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Maps: Make Function Demonstration</a:t>
            </a:r>
          </a:p>
        </p:txBody>
      </p:sp>
      <p:sp>
        <p:nvSpPr>
          <p:cNvPr id="3" name="Rectangle: Rounded Corners 2"/>
          <p:cNvSpPr/>
          <p:nvPr/>
        </p:nvSpPr>
        <p:spPr bwMode="auto">
          <a:xfrm>
            <a:off x="435428" y="3030428"/>
            <a:ext cx="10421258" cy="6636086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package main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import "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"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func main()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var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My_map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= make(map[float64]string)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	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fmt.Println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My_map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	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My_map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[1.3] = "Hello"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	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My_map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[1.5] = "World"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	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fmt.Println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My_map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}</a:t>
            </a:r>
          </a:p>
        </p:txBody>
      </p:sp>
      <p:sp>
        <p:nvSpPr>
          <p:cNvPr id="5" name="Rectangle: Rounded Corners 4"/>
          <p:cNvSpPr/>
          <p:nvPr/>
        </p:nvSpPr>
        <p:spPr bwMode="auto">
          <a:xfrm>
            <a:off x="11582400" y="3485883"/>
            <a:ext cx="5805711" cy="1658411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map[]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map[1.3:Hello 1.5:World]</a:t>
            </a:r>
          </a:p>
        </p:txBody>
      </p:sp>
      <p:sp>
        <p:nvSpPr>
          <p:cNvPr id="6" name="Rectangle: Rounded Corners 5"/>
          <p:cNvSpPr/>
          <p:nvPr/>
        </p:nvSpPr>
        <p:spPr bwMode="auto">
          <a:xfrm>
            <a:off x="4198256" y="2601608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Syntax</a:t>
            </a:r>
          </a:p>
        </p:txBody>
      </p:sp>
      <p:sp>
        <p:nvSpPr>
          <p:cNvPr id="7" name="Rectangle: Rounded Corners 6"/>
          <p:cNvSpPr/>
          <p:nvPr/>
        </p:nvSpPr>
        <p:spPr bwMode="auto">
          <a:xfrm>
            <a:off x="12930957" y="3034667"/>
            <a:ext cx="3044369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Output</a:t>
            </a:r>
          </a:p>
        </p:txBody>
      </p:sp>
    </p:spTree>
    <p:extLst>
      <p:ext uri="{BB962C8B-B14F-4D97-AF65-F5344CB8AC3E}">
        <p14:creationId xmlns:p14="http://schemas.microsoft.com/office/powerpoint/2010/main" val="148624838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Operations on Maps</a:t>
            </a:r>
          </a:p>
        </p:txBody>
      </p:sp>
      <p:sp>
        <p:nvSpPr>
          <p:cNvPr id="5" name="Rectangle: Rounded Corners 4"/>
          <p:cNvSpPr/>
          <p:nvPr/>
        </p:nvSpPr>
        <p:spPr>
          <a:xfrm>
            <a:off x="423420" y="2041954"/>
            <a:ext cx="12615295" cy="1080000"/>
          </a:xfrm>
          <a:prstGeom prst="roundRect">
            <a:avLst>
              <a:gd name="adj" fmla="val 19465"/>
            </a:avLst>
          </a:prstGeom>
          <a:solidFill>
            <a:schemeClr val="accent5">
              <a:lumMod val="20000"/>
              <a:lumOff val="80000"/>
              <a:alpha val="66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Accessing Map Elements: 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can access values in a map by specifying the key inside square brackets.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9B542E5-20CE-3BFA-25C7-4965BEE2371B}"/>
              </a:ext>
            </a:extLst>
          </p:cNvPr>
          <p:cNvSpPr/>
          <p:nvPr/>
        </p:nvSpPr>
        <p:spPr bwMode="auto">
          <a:xfrm>
            <a:off x="3645592" y="3782648"/>
            <a:ext cx="9436120" cy="167734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map[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Key_Type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]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Value_Type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{}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map[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Key_Type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]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Value_Type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{key1: value1, ...,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keyN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: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valueN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}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48D82B9-0880-205F-9096-5BCD1A062432}"/>
              </a:ext>
            </a:extLst>
          </p:cNvPr>
          <p:cNvSpPr/>
          <p:nvPr/>
        </p:nvSpPr>
        <p:spPr bwMode="auto">
          <a:xfrm>
            <a:off x="6752292" y="3335086"/>
            <a:ext cx="2484325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Syntax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E28CC7A-D480-B82A-636D-03649E2C62C7}"/>
              </a:ext>
            </a:extLst>
          </p:cNvPr>
          <p:cNvSpPr/>
          <p:nvPr/>
        </p:nvSpPr>
        <p:spPr>
          <a:xfrm>
            <a:off x="423420" y="5953554"/>
            <a:ext cx="12615295" cy="1080000"/>
          </a:xfrm>
          <a:prstGeom prst="roundRect">
            <a:avLst>
              <a:gd name="adj" fmla="val 19465"/>
            </a:avLst>
          </a:prstGeom>
          <a:solidFill>
            <a:schemeClr val="accent6">
              <a:lumMod val="20000"/>
              <a:lumOff val="80000"/>
              <a:alpha val="66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Modifying Map Elements: 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can add, update, or delete key-value pairs in a map.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Step 1: Adding a new pair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CE901954-7D84-AB64-359F-D26CCC60509D}"/>
              </a:ext>
            </a:extLst>
          </p:cNvPr>
          <p:cNvSpPr/>
          <p:nvPr/>
        </p:nvSpPr>
        <p:spPr bwMode="auto">
          <a:xfrm>
            <a:off x="3645592" y="7694248"/>
            <a:ext cx="9436120" cy="1080001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fruitCount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["grape"] = 4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993D8435-7402-5E05-41E8-B3DBD7317A6C}"/>
              </a:ext>
            </a:extLst>
          </p:cNvPr>
          <p:cNvSpPr/>
          <p:nvPr/>
        </p:nvSpPr>
        <p:spPr bwMode="auto">
          <a:xfrm>
            <a:off x="6752292" y="7246686"/>
            <a:ext cx="2484325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Syntax</a:t>
            </a:r>
          </a:p>
        </p:txBody>
      </p:sp>
    </p:spTree>
    <p:extLst>
      <p:ext uri="{BB962C8B-B14F-4D97-AF65-F5344CB8AC3E}">
        <p14:creationId xmlns:p14="http://schemas.microsoft.com/office/powerpoint/2010/main" val="327556076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  <p:bldP spid="3" grpId="0" animBg="1"/>
      <p:bldP spid="7" grpId="0" animBg="1"/>
      <p:bldP spid="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Operations on Maps (contd.)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E28CC7A-D480-B82A-636D-03649E2C62C7}"/>
              </a:ext>
            </a:extLst>
          </p:cNvPr>
          <p:cNvSpPr/>
          <p:nvPr/>
        </p:nvSpPr>
        <p:spPr>
          <a:xfrm>
            <a:off x="423420" y="5953554"/>
            <a:ext cx="12615295" cy="662174"/>
          </a:xfrm>
          <a:prstGeom prst="roundRect">
            <a:avLst>
              <a:gd name="adj" fmla="val 19465"/>
            </a:avLst>
          </a:prstGeom>
          <a:solidFill>
            <a:schemeClr val="accent5">
              <a:lumMod val="20000"/>
              <a:lumOff val="80000"/>
              <a:alpha val="66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Step 3: Deleting a pair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CE901954-7D84-AB64-359F-D26CCC60509D}"/>
              </a:ext>
            </a:extLst>
          </p:cNvPr>
          <p:cNvSpPr/>
          <p:nvPr/>
        </p:nvSpPr>
        <p:spPr bwMode="auto">
          <a:xfrm>
            <a:off x="3645592" y="7694248"/>
            <a:ext cx="9436120" cy="1080001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delete(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fruitCount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, "cherry")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993D8435-7402-5E05-41E8-B3DBD7317A6C}"/>
              </a:ext>
            </a:extLst>
          </p:cNvPr>
          <p:cNvSpPr/>
          <p:nvPr/>
        </p:nvSpPr>
        <p:spPr bwMode="auto">
          <a:xfrm>
            <a:off x="6752292" y="7246686"/>
            <a:ext cx="2484325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Syntax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C81F7B3-7F23-1AE6-129A-7C9640ABCE64}"/>
              </a:ext>
            </a:extLst>
          </p:cNvPr>
          <p:cNvSpPr/>
          <p:nvPr/>
        </p:nvSpPr>
        <p:spPr>
          <a:xfrm>
            <a:off x="380423" y="2054339"/>
            <a:ext cx="12658292" cy="662174"/>
          </a:xfrm>
          <a:prstGeom prst="roundRect">
            <a:avLst>
              <a:gd name="adj" fmla="val 19465"/>
            </a:avLst>
          </a:prstGeom>
          <a:solidFill>
            <a:schemeClr val="accent6">
              <a:lumMod val="20000"/>
              <a:lumOff val="80000"/>
              <a:alpha val="66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Step 2: Updating an existing value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C600BEB3-6DDD-71FE-A5E1-C85D955B5F48}"/>
              </a:ext>
            </a:extLst>
          </p:cNvPr>
          <p:cNvSpPr/>
          <p:nvPr/>
        </p:nvSpPr>
        <p:spPr bwMode="auto">
          <a:xfrm>
            <a:off x="3602595" y="3795033"/>
            <a:ext cx="9436120" cy="1080001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fruitCount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["banana"] = 6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DDFD6C1-3BB5-816D-7E26-B5F80CEBE738}"/>
              </a:ext>
            </a:extLst>
          </p:cNvPr>
          <p:cNvSpPr/>
          <p:nvPr/>
        </p:nvSpPr>
        <p:spPr bwMode="auto">
          <a:xfrm>
            <a:off x="6709295" y="3347471"/>
            <a:ext cx="2484325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Syntax</a:t>
            </a:r>
          </a:p>
        </p:txBody>
      </p:sp>
    </p:spTree>
    <p:extLst>
      <p:ext uri="{BB962C8B-B14F-4D97-AF65-F5344CB8AC3E}">
        <p14:creationId xmlns:p14="http://schemas.microsoft.com/office/powerpoint/2010/main" val="97119136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animBg="1"/>
      <p:bldP spid="9" grpId="0" animBg="1"/>
      <p:bldP spid="4" grpId="0" animBg="1"/>
      <p:bldP spid="10" grpId="0" animBg="1"/>
      <p:bldP spid="1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Checking Existing Key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C81F7B3-7F23-1AE6-129A-7C9640ABCE64}"/>
              </a:ext>
            </a:extLst>
          </p:cNvPr>
          <p:cNvSpPr/>
          <p:nvPr/>
        </p:nvSpPr>
        <p:spPr>
          <a:xfrm>
            <a:off x="380422" y="2054339"/>
            <a:ext cx="14235463" cy="1080000"/>
          </a:xfrm>
          <a:prstGeom prst="roundRect">
            <a:avLst>
              <a:gd name="adj" fmla="val 19465"/>
            </a:avLst>
          </a:prstGeom>
          <a:solidFill>
            <a:schemeClr val="accent6">
              <a:lumMod val="20000"/>
              <a:lumOff val="80000"/>
              <a:alpha val="66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can check if a key exists in a map using a two-value assignment. The second value indicates whether the key is present: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C600BEB3-6DDD-71FE-A5E1-C85D955B5F48}"/>
              </a:ext>
            </a:extLst>
          </p:cNvPr>
          <p:cNvSpPr/>
          <p:nvPr/>
        </p:nvSpPr>
        <p:spPr bwMode="auto">
          <a:xfrm>
            <a:off x="3602595" y="3795032"/>
            <a:ext cx="9436120" cy="4637767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count, exists :=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fruitCount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["kiwi"]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if exists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fmt.Println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("Kiwi count:", count)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} else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fmt.Println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("Kiwi not found")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}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DDFD6C1-3BB5-816D-7E26-B5F80CEBE738}"/>
              </a:ext>
            </a:extLst>
          </p:cNvPr>
          <p:cNvSpPr/>
          <p:nvPr/>
        </p:nvSpPr>
        <p:spPr bwMode="auto">
          <a:xfrm>
            <a:off x="6709295" y="3347471"/>
            <a:ext cx="2484325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Syntax</a:t>
            </a:r>
          </a:p>
        </p:txBody>
      </p:sp>
    </p:spTree>
    <p:extLst>
      <p:ext uri="{BB962C8B-B14F-4D97-AF65-F5344CB8AC3E}">
        <p14:creationId xmlns:p14="http://schemas.microsoft.com/office/powerpoint/2010/main" val="33356591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 animBg="1"/>
      <p:bldP spid="1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9705" indent="0">
              <a:buNone/>
            </a:pPr>
            <a:r>
              <a:rPr lang="en-US" dirty="0"/>
              <a:t>In this lesson, you have learned to:</a:t>
            </a:r>
          </a:p>
          <a:p>
            <a:r>
              <a:rPr lang="en-US" dirty="0"/>
              <a:t>Use maps in Go programming</a:t>
            </a:r>
            <a:endParaRPr lang="en-IN" dirty="0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" y="794"/>
            <a:ext cx="18292763" cy="10287000"/>
          </a:xfrm>
          <a:prstGeom prst="rect">
            <a:avLst/>
          </a:prstGeom>
        </p:spPr>
      </p:pic>
      <p:sp>
        <p:nvSpPr>
          <p:cNvPr id="46" name="Text Box 1"/>
          <p:cNvSpPr txBox="1"/>
          <p:nvPr/>
        </p:nvSpPr>
        <p:spPr>
          <a:xfrm>
            <a:off x="0" y="4146549"/>
            <a:ext cx="1828609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Module 2: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Core Go Concepts</a:t>
            </a:r>
          </a:p>
        </p:txBody>
      </p:sp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" y="794"/>
            <a:ext cx="18292763" cy="10287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7" y="4260251"/>
            <a:ext cx="6493331" cy="8424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8" y="5233458"/>
            <a:ext cx="6493331" cy="84201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0192199" y="4471574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2. Data </a:t>
            </a:r>
            <a:r>
              <a:rPr lang="en-US" sz="2550">
                <a:solidFill>
                  <a:schemeClr val="bg1"/>
                </a:solidFill>
              </a:rPr>
              <a:t>Types in </a:t>
            </a:r>
            <a:r>
              <a:rPr lang="en-US" sz="2550" dirty="0">
                <a:solidFill>
                  <a:schemeClr val="bg1"/>
                </a:solidFill>
              </a:rPr>
              <a:t>Go</a:t>
            </a:r>
            <a:endParaRPr lang="en-US" sz="2550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192199" y="5440621"/>
            <a:ext cx="6459855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3. Arrays and Slices</a:t>
            </a:r>
            <a:endParaRPr lang="en-IN" sz="2550" dirty="0">
              <a:solidFill>
                <a:schemeClr val="bg1"/>
              </a:solidFill>
              <a:sym typeface="+mn-ea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6562714" y="10288"/>
            <a:ext cx="5169743" cy="1377965"/>
            <a:chOff x="6562714" y="10288"/>
            <a:chExt cx="5169743" cy="137796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562714" y="10288"/>
              <a:ext cx="5169743" cy="1377965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6893629" y="146826"/>
              <a:ext cx="4506686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b="1" dirty="0">
                  <a:solidFill>
                    <a:schemeClr val="bg1"/>
                  </a:solidFill>
                </a:rPr>
                <a:t>COURSE OUTLINE</a:t>
              </a:r>
            </a:p>
            <a:p>
              <a:pPr algn="ctr"/>
              <a:r>
                <a:rPr lang="en-IN" sz="2700" dirty="0">
                  <a:solidFill>
                    <a:schemeClr val="bg1"/>
                  </a:solidFill>
                </a:rPr>
                <a:t>Lesson </a:t>
              </a:r>
              <a:r>
                <a:rPr lang="en-US" sz="2700" dirty="0">
                  <a:solidFill>
                    <a:schemeClr val="bg1"/>
                  </a:solidFill>
                </a:rPr>
                <a:t>4</a:t>
              </a:r>
            </a:p>
          </p:txBody>
        </p:sp>
      </p:grp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9" y="6205940"/>
            <a:ext cx="6493331" cy="84201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0192199" y="6387450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b="1" dirty="0">
                <a:solidFill>
                  <a:schemeClr val="bg1"/>
                </a:solidFill>
              </a:rPr>
              <a:t>4. </a:t>
            </a:r>
            <a:r>
              <a:rPr lang="en-US" sz="2550" b="1" dirty="0">
                <a:solidFill>
                  <a:schemeClr val="bg1"/>
                </a:solidFill>
                <a:sym typeface="+mn-ea"/>
              </a:rPr>
              <a:t>Go Maps and Functions</a:t>
            </a:r>
            <a:endParaRPr lang="en-IN" sz="2550" b="1" dirty="0">
              <a:solidFill>
                <a:schemeClr val="bg1"/>
              </a:solidFill>
              <a:sym typeface="+mn-ea"/>
            </a:endParaRPr>
          </a:p>
        </p:txBody>
      </p:sp>
      <p:pic>
        <p:nvPicPr>
          <p:cNvPr id="19" name="Picture 18" descr="A group of people working on a computer&#10;&#10;Description automatically generated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3652" y="2512749"/>
            <a:ext cx="7804588" cy="585682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7" y="3287044"/>
            <a:ext cx="6493331" cy="842429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0192199" y="3475530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1.</a:t>
            </a:r>
            <a:r>
              <a:rPr lang="en-US" sz="2550" dirty="0">
                <a:solidFill>
                  <a:schemeClr val="bg1"/>
                </a:solidFill>
                <a:latin typeface="Roboto" panose="02000000000000000000" pitchFamily="2" charset="0"/>
              </a:rPr>
              <a:t> </a:t>
            </a:r>
            <a:r>
              <a:rPr lang="en-US" sz="2550" dirty="0">
                <a:solidFill>
                  <a:schemeClr val="bg1"/>
                </a:solidFill>
              </a:rPr>
              <a:t>Go Scope</a:t>
            </a:r>
            <a:endParaRPr lang="en-US" sz="2550" dirty="0">
              <a:solidFill>
                <a:schemeClr val="bg1"/>
              </a:solidFill>
              <a:sym typeface="+mn-ea"/>
            </a:endParaRPr>
          </a:p>
        </p:txBody>
      </p:sp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 to Maps</a:t>
            </a:r>
          </a:p>
          <a:p>
            <a:r>
              <a:rPr lang="en-US" dirty="0"/>
              <a:t>Declaring Maps</a:t>
            </a:r>
          </a:p>
          <a:p>
            <a:r>
              <a:rPr lang="en-US" dirty="0"/>
              <a:t>Initializing Maps</a:t>
            </a:r>
          </a:p>
          <a:p>
            <a:r>
              <a:rPr lang="en-US" dirty="0"/>
              <a:t> Maps: Simple Method Demonstration</a:t>
            </a:r>
          </a:p>
          <a:p>
            <a:r>
              <a:rPr lang="en-US" dirty="0"/>
              <a:t>Maps: Make Function Demonstration</a:t>
            </a:r>
          </a:p>
          <a:p>
            <a:r>
              <a:rPr lang="en-US" dirty="0"/>
              <a:t>Operations </a:t>
            </a:r>
            <a:r>
              <a:rPr lang="en-US"/>
              <a:t>on Maps</a:t>
            </a:r>
            <a:endParaRPr lang="en-US" dirty="0"/>
          </a:p>
          <a:p>
            <a:r>
              <a:rPr lang="en-US" dirty="0"/>
              <a:t>Checking Existing Key</a:t>
            </a:r>
          </a:p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9705" indent="0">
              <a:buNone/>
            </a:pPr>
            <a:r>
              <a:rPr lang="en-US" dirty="0"/>
              <a:t>By the end of this lesson, you will be able to:</a:t>
            </a:r>
          </a:p>
          <a:p>
            <a:r>
              <a:rPr lang="en-US" dirty="0"/>
              <a:t>Describe the use of maps in Golang</a:t>
            </a:r>
          </a:p>
          <a:p>
            <a:r>
              <a:rPr lang="en-US" dirty="0"/>
              <a:t>Use maps in Go programming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257300" y="2565400"/>
            <a:ext cx="15773400" cy="4279900"/>
          </a:xfrm>
        </p:spPr>
        <p:txBody>
          <a:bodyPr/>
          <a:lstStyle/>
          <a:p>
            <a:r>
              <a:rPr lang="en-US" dirty="0">
                <a:solidFill>
                  <a:srgbClr val="1155CC"/>
                </a:solidFill>
              </a:rPr>
              <a:t>Maps in Golang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Maps</a:t>
            </a:r>
          </a:p>
        </p:txBody>
      </p:sp>
      <p:sp>
        <p:nvSpPr>
          <p:cNvPr id="4" name="Rectangle: Rounded Corners 3"/>
          <p:cNvSpPr/>
          <p:nvPr/>
        </p:nvSpPr>
        <p:spPr bwMode="auto">
          <a:xfrm>
            <a:off x="957944" y="1973179"/>
            <a:ext cx="15443200" cy="699664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Golang Maps is a collection of unordered pairs of key-value.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is widely used because it provides fast lookups and values that can retrieve, update, or delete with the help of keys.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It's a reference to a hash table.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Due to its reference type, passing it costs less; for instance, on a 64-bit system, it takes 8 bytes, whereas on a 32-bit system, it takes 4 bytes.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key in a map must always be distinct and in a type that supports the!= operator or is comparable using the == operator. Therefore, the majority of the built-in types, including int, float64, string, similar array and structure, pointer, and so on, can be used as a key.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Noncomparable data types, such as slice and noncomparable arrays and structs, as well as custom data types, are not used as map keys.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maps, values can be of any kind and are not always unique like keys.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Declaring Maps</a:t>
            </a:r>
          </a:p>
        </p:txBody>
      </p:sp>
      <p:sp>
        <p:nvSpPr>
          <p:cNvPr id="3" name="Rectangle: Rounded Corners 2"/>
          <p:cNvSpPr/>
          <p:nvPr/>
        </p:nvSpPr>
        <p:spPr bwMode="auto">
          <a:xfrm>
            <a:off x="3773714" y="4178160"/>
            <a:ext cx="9608458" cy="917626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var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mapName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map[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KeyType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]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ValueType</a:t>
            </a:r>
            <a:endParaRPr lang="en-US" sz="2400" dirty="0">
              <a:solidFill>
                <a:srgbClr val="404040"/>
              </a:solidFill>
              <a:latin typeface="Consolas" panose="020B0609020204030204" pitchFamily="49" charset="0"/>
              <a:cs typeface="Arial" panose="020B0604020202020204" pitchFamily="34" charset="0"/>
              <a:sym typeface="Arial" panose="020B0604020202020204"/>
            </a:endParaRPr>
          </a:p>
        </p:txBody>
      </p:sp>
      <p:sp>
        <p:nvSpPr>
          <p:cNvPr id="6" name="Rectangle: Rounded Corners 5"/>
          <p:cNvSpPr/>
          <p:nvPr/>
        </p:nvSpPr>
        <p:spPr bwMode="auto">
          <a:xfrm>
            <a:off x="7551056" y="3743914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Syntax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34B3B29-EBB3-722D-2F5A-02DEF64C099E}"/>
              </a:ext>
            </a:extLst>
          </p:cNvPr>
          <p:cNvSpPr/>
          <p:nvPr/>
        </p:nvSpPr>
        <p:spPr bwMode="auto">
          <a:xfrm>
            <a:off x="667656" y="1896365"/>
            <a:ext cx="14920687" cy="1080000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declare a map in Go, the following syntax is used: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6153005-5E04-54B7-D650-BAA97117CA74}"/>
              </a:ext>
            </a:extLst>
          </p:cNvPr>
          <p:cNvSpPr/>
          <p:nvPr/>
        </p:nvSpPr>
        <p:spPr bwMode="auto">
          <a:xfrm>
            <a:off x="1074056" y="5947545"/>
            <a:ext cx="14920687" cy="2107884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2"/>
              </a:buBlip>
              <a:defRPr/>
            </a:pP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mapName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is the name you choose for the map variable.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2"/>
              </a:buBlip>
              <a:defRPr/>
            </a:pP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KeyType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is the data type of the keys.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2"/>
              </a:buBlip>
              <a:defRPr/>
            </a:pP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ValueType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is the data type of the values associated with the keys.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804897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4" grpId="0" animBg="1"/>
      <p:bldP spid="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Initializing Maps</a:t>
            </a:r>
          </a:p>
        </p:txBody>
      </p:sp>
      <p:sp>
        <p:nvSpPr>
          <p:cNvPr id="5" name="Rectangle: Rounded Corners 4"/>
          <p:cNvSpPr/>
          <p:nvPr/>
        </p:nvSpPr>
        <p:spPr>
          <a:xfrm>
            <a:off x="5839632" y="2260686"/>
            <a:ext cx="11841149" cy="1482794"/>
          </a:xfrm>
          <a:prstGeom prst="roundRect">
            <a:avLst>
              <a:gd name="adj" fmla="val 19465"/>
            </a:avLst>
          </a:prstGeom>
          <a:solidFill>
            <a:srgbClr val="F7931F">
              <a:lumMod val="60000"/>
              <a:lumOff val="40000"/>
              <a:alpha val="66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Simple method: 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this method, you can create and initialize a map without the use of make() function. You can simply create a map using the given syntax: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9B542E5-20CE-3BFA-25C7-4965BEE2371B}"/>
              </a:ext>
            </a:extLst>
          </p:cNvPr>
          <p:cNvSpPr/>
          <p:nvPr/>
        </p:nvSpPr>
        <p:spPr bwMode="auto">
          <a:xfrm>
            <a:off x="423420" y="3983221"/>
            <a:ext cx="9436120" cy="167734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map[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Key_Type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]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Value_Type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{}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map[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Key_Type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]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Value_Type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{key1: value1, ...,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keyN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: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valueN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}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48D82B9-0880-205F-9096-5BCD1A062432}"/>
              </a:ext>
            </a:extLst>
          </p:cNvPr>
          <p:cNvSpPr/>
          <p:nvPr/>
        </p:nvSpPr>
        <p:spPr bwMode="auto">
          <a:xfrm>
            <a:off x="607218" y="3539889"/>
            <a:ext cx="1729034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Syntax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8D6BEFA-833D-A84D-3CB8-85ED8467F13E}"/>
              </a:ext>
            </a:extLst>
          </p:cNvPr>
          <p:cNvSpPr/>
          <p:nvPr/>
        </p:nvSpPr>
        <p:spPr>
          <a:xfrm>
            <a:off x="5982393" y="6114314"/>
            <a:ext cx="11841150" cy="1483200"/>
          </a:xfrm>
          <a:prstGeom prst="roundRect">
            <a:avLst>
              <a:gd name="adj" fmla="val 19465"/>
            </a:avLst>
          </a:prstGeom>
          <a:solidFill>
            <a:srgbClr val="4CC1EF">
              <a:lumMod val="60000"/>
              <a:lumOff val="40000"/>
              <a:alpha val="66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lvl="0" defTabSz="914400">
              <a:defRPr/>
            </a:pPr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Using make function: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 this method, you just need to pass the type of the map and it will return an initialized map.</a:t>
            </a:r>
            <a:endParaRPr lang="en-US" sz="2400" noProof="1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54024456-9F5C-04FF-C613-8F5234D07E87}"/>
              </a:ext>
            </a:extLst>
          </p:cNvPr>
          <p:cNvSpPr/>
          <p:nvPr/>
        </p:nvSpPr>
        <p:spPr bwMode="auto">
          <a:xfrm>
            <a:off x="271020" y="7810646"/>
            <a:ext cx="9436120" cy="167734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make(map[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Key_Type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]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Value_Type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,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initial_Capacity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make(map[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Key_Type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]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Value_Type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)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C5D1BFA5-9F26-2452-E3FD-755E42396C94}"/>
              </a:ext>
            </a:extLst>
          </p:cNvPr>
          <p:cNvSpPr/>
          <p:nvPr/>
        </p:nvSpPr>
        <p:spPr bwMode="auto">
          <a:xfrm>
            <a:off x="607218" y="7383105"/>
            <a:ext cx="1729034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Syntax</a:t>
            </a:r>
          </a:p>
        </p:txBody>
      </p:sp>
    </p:spTree>
    <p:extLst>
      <p:ext uri="{BB962C8B-B14F-4D97-AF65-F5344CB8AC3E}">
        <p14:creationId xmlns:p14="http://schemas.microsoft.com/office/powerpoint/2010/main" val="335314353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  <p:bldP spid="4" grpId="0" animBg="1"/>
      <p:bldP spid="11" grpId="0" animBg="1"/>
      <p:bldP spid="12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7792</TotalTime>
  <Words>882</Words>
  <Application>Microsoft Office PowerPoint</Application>
  <PresentationFormat>Custom</PresentationFormat>
  <Paragraphs>110</Paragraphs>
  <Slides>16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Calibri</vt:lpstr>
      <vt:lpstr>Consolas</vt:lpstr>
      <vt:lpstr>Arial</vt:lpstr>
      <vt:lpstr>Roboto</vt:lpstr>
      <vt:lpstr>Calibri Light</vt:lpstr>
      <vt:lpstr>Office Theme</vt:lpstr>
      <vt:lpstr>Custom Design</vt:lpstr>
      <vt:lpstr>1_Custom Design</vt:lpstr>
      <vt:lpstr>Programming with Golang</vt:lpstr>
      <vt:lpstr>PowerPoint Presentation</vt:lpstr>
      <vt:lpstr>PowerPoint Presentation</vt:lpstr>
      <vt:lpstr>Topics</vt:lpstr>
      <vt:lpstr>Learning Objectives</vt:lpstr>
      <vt:lpstr>Maps in Golang</vt:lpstr>
      <vt:lpstr>Introduction to Maps</vt:lpstr>
      <vt:lpstr>Declaring Maps</vt:lpstr>
      <vt:lpstr>Initializing Maps</vt:lpstr>
      <vt:lpstr>Maps: Simple Method Demonstration</vt:lpstr>
      <vt:lpstr>Maps: Make Function Demonstration</vt:lpstr>
      <vt:lpstr>Operations on Maps</vt:lpstr>
      <vt:lpstr>Operations on Maps (contd.)</vt:lpstr>
      <vt:lpstr>Checking Existing Key</vt:lpstr>
      <vt:lpstr>Summary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Storytelling using Microsoft Power BI</dc:title>
  <dc:creator>Dhritiman Adhya</dc:creator>
  <cp:lastModifiedBy>CONTENT</cp:lastModifiedBy>
  <cp:revision>92</cp:revision>
  <dcterms:created xsi:type="dcterms:W3CDTF">2023-08-03T08:03:00Z</dcterms:created>
  <dcterms:modified xsi:type="dcterms:W3CDTF">2023-10-25T18:08:09Z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8FCC90B54A4440E584E2C6124EC06199_12</vt:lpwstr>
  </property>
  <property fmtid="{D5CDD505-2E9C-101B-9397-08002B2CF9AE}" pid="3" name="KSOProductBuildVer">
    <vt:lpwstr>1033-12.2.0.13201</vt:lpwstr>
  </property>
</Properties>
</file>

<file path=docProps/thumbnail.jpeg>
</file>